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6" r:id="rId2"/>
    <p:sldId id="258" r:id="rId3"/>
    <p:sldId id="267" r:id="rId4"/>
    <p:sldId id="268" r:id="rId5"/>
    <p:sldId id="259" r:id="rId6"/>
    <p:sldId id="260" r:id="rId7"/>
    <p:sldId id="266" r:id="rId8"/>
    <p:sldId id="261" r:id="rId9"/>
    <p:sldId id="265" r:id="rId10"/>
    <p:sldId id="264" r:id="rId11"/>
    <p:sldId id="271" r:id="rId12"/>
  </p:sldIdLst>
  <p:sldSz cx="12192000" cy="6858000"/>
  <p:notesSz cx="6858000" cy="12192000"/>
  <p:embeddedFontLst>
    <p:embeddedFont>
      <p:font typeface="Calibri" panose="020F0502020204030204" pitchFamily="34" charset="0"/>
      <p:regular r:id="rId14"/>
      <p:bold r:id="rId15"/>
      <p:italic r:id="rId16"/>
      <p:boldItalic r:id="rId17"/>
    </p:embeddedFont>
  </p:embeddedFontLst>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60969-D2B7-4AD4-B3C5-C7D2D09B6002}" v="133" dt="2023-08-25T13:53:04.534"/>
    <p1510:client id="{9451FB35-2B5E-41E6-AED0-70D7D1AE11F8}" v="145" dt="2023-08-25T12:20:44.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ewell" userId="c802df42025d5e1f" providerId="LiveId" clId="{9451FB35-2B5E-41E6-AED0-70D7D1AE11F8}"/>
    <pc:docChg chg="undo custSel addSld delSld modSld replTag">
      <pc:chgData name="Rob Sewell" userId="c802df42025d5e1f" providerId="LiveId" clId="{9451FB35-2B5E-41E6-AED0-70D7D1AE11F8}" dt="2023-08-25T12:20:44.209" v="6"/>
      <pc:docMkLst>
        <pc:docMk/>
      </pc:docMkLst>
      <pc:sldChg chg="add del">
        <pc:chgData name="Rob Sewell" userId="c802df42025d5e1f" providerId="LiveId" clId="{9451FB35-2B5E-41E6-AED0-70D7D1AE11F8}" dt="2023-08-25T12:14:41.493" v="4" actId="2696"/>
        <pc:sldMkLst>
          <pc:docMk/>
          <pc:sldMk cId="0" sldId="262"/>
        </pc:sldMkLst>
      </pc:sldChg>
      <pc:sldChg chg="del">
        <pc:chgData name="Rob Sewell" userId="c802df42025d5e1f" providerId="LiveId" clId="{9451FB35-2B5E-41E6-AED0-70D7D1AE11F8}" dt="2023-08-25T12:14:41.493" v="4" actId="2696"/>
        <pc:sldMkLst>
          <pc:docMk/>
          <pc:sldMk cId="0" sldId="263"/>
        </pc:sldMkLst>
      </pc:sldChg>
      <pc:sldChg chg="add del setBg">
        <pc:chgData name="Rob Sewell" userId="c802df42025d5e1f" providerId="LiveId" clId="{9451FB35-2B5E-41E6-AED0-70D7D1AE11F8}" dt="2023-08-25T12:20:44.209" v="6"/>
        <pc:sldMkLst>
          <pc:docMk/>
          <pc:sldMk cId="0" sldId="264"/>
        </pc:sldMkLst>
      </pc:sldChg>
      <pc:sldChg chg="add">
        <pc:chgData name="Rob Sewell" userId="c802df42025d5e1f" providerId="LiveId" clId="{9451FB35-2B5E-41E6-AED0-70D7D1AE11F8}" dt="2023-08-25T12:12:59.001" v="0"/>
        <pc:sldMkLst>
          <pc:docMk/>
          <pc:sldMk cId="3874718084" sldId="268"/>
        </pc:sldMkLst>
      </pc:sldChg>
      <pc:sldChg chg="delSp add setBg delDesignElem">
        <pc:chgData name="Rob Sewell" userId="c802df42025d5e1f" providerId="LiveId" clId="{9451FB35-2B5E-41E6-AED0-70D7D1AE11F8}" dt="2023-08-25T12:20:44.209" v="6"/>
        <pc:sldMkLst>
          <pc:docMk/>
          <pc:sldMk cId="1403985075" sldId="271"/>
        </pc:sldMkLst>
        <pc:spChg chg="del">
          <ac:chgData name="Rob Sewell" userId="c802df42025d5e1f" providerId="LiveId" clId="{9451FB35-2B5E-41E6-AED0-70D7D1AE11F8}" dt="2023-08-25T12:20:44.209" v="6"/>
          <ac:spMkLst>
            <pc:docMk/>
            <pc:sldMk cId="1403985075" sldId="271"/>
            <ac:spMk id="22" creationId="{0B761509-3B9A-49A6-A84B-C3D86811697D}"/>
          </ac:spMkLst>
        </pc:spChg>
        <pc:spChg chg="del">
          <ac:chgData name="Rob Sewell" userId="c802df42025d5e1f" providerId="LiveId" clId="{9451FB35-2B5E-41E6-AED0-70D7D1AE11F8}" dt="2023-08-25T12:20:44.209" v="6"/>
          <ac:spMkLst>
            <pc:docMk/>
            <pc:sldMk cId="1403985075" sldId="271"/>
            <ac:spMk id="23" creationId="{91DE43FD-EB47-414A-B0AB-169B0FFFA527}"/>
          </ac:spMkLst>
        </pc:spChg>
        <pc:grpChg chg="del">
          <ac:chgData name="Rob Sewell" userId="c802df42025d5e1f" providerId="LiveId" clId="{9451FB35-2B5E-41E6-AED0-70D7D1AE11F8}" dt="2023-08-25T12:20:44.209" v="6"/>
          <ac:grpSpMkLst>
            <pc:docMk/>
            <pc:sldMk cId="1403985075" sldId="271"/>
            <ac:grpSpMk id="24" creationId="{D3706AFB-4AF0-430C-8FBE-C38C0F839661}"/>
          </ac:grpSpMkLst>
        </pc:grpChg>
      </pc:sldChg>
    </pc:docChg>
  </pc:docChgLst>
  <pc:docChgLst>
    <pc:chgData name="Jess Pomfret" userId="20acbb136427dec8" providerId="LiveId" clId="{5E260969-D2B7-4AD4-B3C5-C7D2D09B6002}"/>
    <pc:docChg chg="undo custSel modSld">
      <pc:chgData name="Jess Pomfret" userId="20acbb136427dec8" providerId="LiveId" clId="{5E260969-D2B7-4AD4-B3C5-C7D2D09B6002}" dt="2023-08-25T13:53:04.534" v="46" actId="26606"/>
      <pc:docMkLst>
        <pc:docMk/>
      </pc:docMkLst>
      <pc:sldChg chg="addSp modSp mod setBg">
        <pc:chgData name="Jess Pomfret" userId="20acbb136427dec8" providerId="LiveId" clId="{5E260969-D2B7-4AD4-B3C5-C7D2D09B6002}" dt="2023-08-25T13:53:04.534" v="46" actId="26606"/>
        <pc:sldMkLst>
          <pc:docMk/>
          <pc:sldMk cId="0" sldId="256"/>
        </pc:sldMkLst>
        <pc:spChg chg="mod">
          <ac:chgData name="Jess Pomfret" userId="20acbb136427dec8" providerId="LiveId" clId="{5E260969-D2B7-4AD4-B3C5-C7D2D09B6002}" dt="2023-08-25T13:53:04.534" v="46" actId="26606"/>
          <ac:spMkLst>
            <pc:docMk/>
            <pc:sldMk cId="0" sldId="256"/>
            <ac:spMk id="2" creationId="{00000000-0000-0000-0000-000000000000}"/>
          </ac:spMkLst>
        </pc:spChg>
        <pc:spChg chg="mod ord">
          <ac:chgData name="Jess Pomfret" userId="20acbb136427dec8" providerId="LiveId" clId="{5E260969-D2B7-4AD4-B3C5-C7D2D09B6002}" dt="2023-08-25T13:53:04.534" v="46" actId="26606"/>
          <ac:spMkLst>
            <pc:docMk/>
            <pc:sldMk cId="0" sldId="256"/>
            <ac:spMk id="3" creationId="{00000000-0000-0000-0000-000000000000}"/>
          </ac:spMkLst>
        </pc:spChg>
        <pc:spChg chg="add">
          <ac:chgData name="Jess Pomfret" userId="20acbb136427dec8" providerId="LiveId" clId="{5E260969-D2B7-4AD4-B3C5-C7D2D09B6002}" dt="2023-08-25T13:53:04.534" v="46" actId="26606"/>
          <ac:spMkLst>
            <pc:docMk/>
            <pc:sldMk cId="0" sldId="256"/>
            <ac:spMk id="1031" creationId="{B1595A09-E336-4D1B-9B3A-06A2287A54E2}"/>
          </ac:spMkLst>
        </pc:spChg>
        <pc:spChg chg="add">
          <ac:chgData name="Jess Pomfret" userId="20acbb136427dec8" providerId="LiveId" clId="{5E260969-D2B7-4AD4-B3C5-C7D2D09B6002}" dt="2023-08-25T13:53:04.534" v="46" actId="26606"/>
          <ac:spMkLst>
            <pc:docMk/>
            <pc:sldMk cId="0" sldId="256"/>
            <ac:spMk id="1033" creationId="{3540989C-C7B8-473B-BF87-6F2DA6A90006}"/>
          </ac:spMkLst>
        </pc:spChg>
        <pc:picChg chg="add mod">
          <ac:chgData name="Jess Pomfret" userId="20acbb136427dec8" providerId="LiveId" clId="{5E260969-D2B7-4AD4-B3C5-C7D2D09B6002}" dt="2023-08-25T13:53:04.534" v="46" actId="26606"/>
          <ac:picMkLst>
            <pc:docMk/>
            <pc:sldMk cId="0" sldId="256"/>
            <ac:picMk id="1026" creationId="{480B87CD-E13B-F5D3-7CD3-A6F4D004D6E0}"/>
          </ac:picMkLst>
        </pc:picChg>
      </pc:sldChg>
      <pc:sldChg chg="modNotesTx">
        <pc:chgData name="Jess Pomfret" userId="20acbb136427dec8" providerId="LiveId" clId="{5E260969-D2B7-4AD4-B3C5-C7D2D09B6002}" dt="2023-08-25T12:13:30.846" v="42" actId="20577"/>
        <pc:sldMkLst>
          <pc:docMk/>
          <pc:sldMk cId="0"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32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a:t>Add a timer? Or agenda here</a:t>
            </a:r>
          </a:p>
          <a:p>
            <a:endParaRPr lang="en-GB"/>
          </a:p>
        </p:txBody>
      </p:sp>
    </p:spTree>
    <p:extLst>
      <p:ext uri="{BB962C8B-B14F-4D97-AF65-F5344CB8AC3E}">
        <p14:creationId xmlns:p14="http://schemas.microsoft.com/office/powerpoint/2010/main" val="338150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42916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this to reflect </a:t>
            </a:r>
            <a:r>
              <a:rPr lang="en-US" err="1"/>
              <a:t>sql</a:t>
            </a:r>
            <a:r>
              <a:rPr lang="en-US"/>
              <a:t> project example</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functions is a service that allows us to run bits of code in the cloud
without worrying about the infrastructure it runs on. This means we can worry more
about the code we're writing and less about building out servers to host it.
No need to configure IIS for these!
In this presentation we'll learn all about these magical little things, we'll talk
about what we can use them for and how to create them and get them deployed into Azure.
By the end of today you should all feel confident in building and deploying bits of
code into the cloud.</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issue </a:t>
            </a:r>
            <a:r>
              <a:rPr lang="en-US">
                <a:sym typeface="Wingdings" panose="05000000000000000000" pitchFamily="2" charset="2"/>
              </a:rPr>
              <a:t> get data  call </a:t>
            </a:r>
            <a:r>
              <a:rPr lang="en-US" err="1">
                <a:sym typeface="Wingdings" panose="05000000000000000000" pitchFamily="2" charset="2"/>
              </a:rPr>
              <a:t>api</a:t>
            </a:r>
            <a:r>
              <a:rPr lang="en-US">
                <a:sym typeface="Wingdings" panose="05000000000000000000" pitchFamily="2" charset="2"/>
              </a:rPr>
              <a:t>  inserted into SQL Database</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8656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10.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640080" y="4777739"/>
            <a:ext cx="3418990" cy="14121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300">
                <a:latin typeface="+mj-lt"/>
                <a:ea typeface="+mj-ea"/>
                <a:cs typeface="+mj-cs"/>
              </a:rPr>
              <a:t>Automating SQL Server Workflows with GitHub Actions and Azure Functions</a:t>
            </a:r>
          </a:p>
        </p:txBody>
      </p:sp>
      <p:pic>
        <p:nvPicPr>
          <p:cNvPr id="1026" name="Picture 2" descr="a row of pink and white shoes hanging from hooks">
            <a:extLst>
              <a:ext uri="{FF2B5EF4-FFF2-40B4-BE49-F238E27FC236}">
                <a16:creationId xmlns:a16="http://schemas.microsoft.com/office/drawing/2014/main" id="{480B87CD-E13B-F5D3-7CD3-A6F4D004D6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31"/>
          <a:stretch/>
        </p:blipFill>
        <p:spPr bwMode="auto">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2"/>
          <p:cNvSpPr/>
          <p:nvPr/>
        </p:nvSpPr>
        <p:spPr>
          <a:xfrm>
            <a:off x="4654294" y="4777739"/>
            <a:ext cx="6897626" cy="1399223"/>
          </a:xfrm>
          <a:prstGeom prst="rect">
            <a:avLst/>
          </a:prstGeom>
        </p:spPr>
        <p:txBody>
          <a:bodyPr vert="horz" lIns="91440" tIns="45720" rIns="91440" bIns="45720" rtlCol="0" anchor="ctr">
            <a:normAutofit/>
          </a:bodyPr>
          <a:lstStyle/>
          <a:p>
            <a:pPr indent="-228600">
              <a:lnSpc>
                <a:spcPct val="90000"/>
              </a:lnSpc>
              <a:spcBef>
                <a:spcPts val="423"/>
              </a:spcBef>
              <a:buFont typeface="Arial" panose="020B0604020202020204" pitchFamily="34" charset="0"/>
              <a:buChar char="•"/>
            </a:pPr>
            <a:r>
              <a:rPr lang="en-US" sz="2200"/>
              <a:t>Introductory slide for a presentation about using GitHub Actions and Azure Functions to automate SQL Server management tasks.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881044" y="476131"/>
            <a:ext cx="4841299" cy="5913546"/>
          </a:xfrm>
          <a:prstGeom prst="rect">
            <a:avLst/>
          </a:prstGeom>
          <a:solidFill>
            <a:srgbClr val="4472C4"/>
          </a:solidFill>
        </p:spPr>
        <p:txBody>
          <a:bodyPr/>
          <a:lstStyle/>
          <a:p>
            <a:endParaRPr lang="en-GB"/>
          </a:p>
        </p:txBody>
      </p:sp>
      <p:pic>
        <p:nvPicPr>
          <p:cNvPr id="3" name="Object 2" descr="preencoded.png"/>
          <p:cNvPicPr>
            <a:picLocks noChangeAspect="1"/>
          </p:cNvPicPr>
          <p:nvPr/>
        </p:nvPicPr>
        <p:blipFill>
          <a:blip r:embed="rId3"/>
          <a:srcRect l="16997" r="16997"/>
          <a:stretch/>
        </p:blipFill>
        <p:spPr>
          <a:xfrm>
            <a:off x="6881044" y="476131"/>
            <a:ext cx="4841299" cy="5913546"/>
          </a:xfrm>
          <a:prstGeom prst="rect">
            <a:avLst/>
          </a:prstGeom>
        </p:spPr>
      </p:pic>
      <p:sp>
        <p:nvSpPr>
          <p:cNvPr id="4" name="Object 3"/>
          <p:cNvSpPr/>
          <p:nvPr/>
        </p:nvSpPr>
        <p:spPr>
          <a:xfrm>
            <a:off x="271871" y="2616816"/>
            <a:ext cx="6337303" cy="479940"/>
          </a:xfrm>
          <a:prstGeom prst="rect">
            <a:avLst/>
          </a:prstGeom>
          <a:noFill/>
        </p:spPr>
        <p:txBody>
          <a:bodyPr wrap="square" lIns="0" tIns="0" rIns="0" bIns="0" rtlCol="0" anchor="t"/>
          <a:lstStyle/>
          <a:p>
            <a:pPr algn="ctr">
              <a:lnSpc>
                <a:spcPts val="3780"/>
              </a:lnSpc>
              <a:buNone/>
            </a:pPr>
            <a:endParaRPr lang="en-US"/>
          </a:p>
        </p:txBody>
      </p:sp>
      <p:sp>
        <p:nvSpPr>
          <p:cNvPr id="5" name="Object 4"/>
          <p:cNvSpPr/>
          <p:nvPr/>
        </p:nvSpPr>
        <p:spPr>
          <a:xfrm>
            <a:off x="271871" y="3252927"/>
            <a:ext cx="6337303" cy="921409"/>
          </a:xfrm>
          <a:prstGeom prst="rect">
            <a:avLst/>
          </a:prstGeom>
          <a:noFill/>
        </p:spPr>
        <p:txBody>
          <a:bodyPr wrap="square" lIns="0" tIns="0" rIns="0" bIns="0" rtlCol="0" anchor="t"/>
          <a:lstStyle/>
          <a:p>
            <a:pPr algn="ctr">
              <a:lnSpc>
                <a:spcPts val="1814"/>
              </a:lnSpc>
              <a:spcBef>
                <a:spcPts val="1206"/>
              </a:spcBef>
              <a:buNone/>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spresso shot pouring into cup">
            <a:extLst>
              <a:ext uri="{FF2B5EF4-FFF2-40B4-BE49-F238E27FC236}">
                <a16:creationId xmlns:a16="http://schemas.microsoft.com/office/drawing/2014/main" id="{F791206E-E05F-C604-6780-FB090E67F704}"/>
              </a:ext>
            </a:extLst>
          </p:cNvPr>
          <p:cNvPicPr>
            <a:picLocks noChangeAspect="1"/>
          </p:cNvPicPr>
          <p:nvPr/>
        </p:nvPicPr>
        <p:blipFill>
          <a:blip r:embed="rId3"/>
          <a:stretch>
            <a:fillRect/>
          </a:stretch>
        </p:blipFill>
        <p:spPr>
          <a:xfrm>
            <a:off x="643467" y="1074638"/>
            <a:ext cx="7047923" cy="4704488"/>
          </a:xfrm>
          <a:prstGeom prst="rect">
            <a:avLst/>
          </a:prstGeom>
        </p:spPr>
      </p:pic>
      <p:sp>
        <p:nvSpPr>
          <p:cNvPr id="4" name="TextBox 3">
            <a:extLst>
              <a:ext uri="{FF2B5EF4-FFF2-40B4-BE49-F238E27FC236}">
                <a16:creationId xmlns:a16="http://schemas.microsoft.com/office/drawing/2014/main" id="{E45C790A-45E4-7847-6454-259DD3C08C2C}"/>
              </a:ext>
            </a:extLst>
          </p:cNvPr>
          <p:cNvSpPr txBox="1"/>
          <p:nvPr/>
        </p:nvSpPr>
        <p:spPr>
          <a:xfrm>
            <a:off x="8793669" y="4948129"/>
            <a:ext cx="3246362" cy="830997"/>
          </a:xfrm>
          <a:prstGeom prst="rect">
            <a:avLst/>
          </a:prstGeom>
          <a:noFill/>
        </p:spPr>
        <p:txBody>
          <a:bodyPr wrap="square" rtlCol="0">
            <a:spAutoFit/>
          </a:bodyPr>
          <a:lstStyle/>
          <a:p>
            <a:r>
              <a:rPr lang="en-GB" sz="2400"/>
              <a:t>Come back at:</a:t>
            </a:r>
          </a:p>
          <a:p>
            <a:r>
              <a:rPr lang="en-GB" sz="2400"/>
              <a:t>00:00</a:t>
            </a:r>
          </a:p>
        </p:txBody>
      </p:sp>
    </p:spTree>
    <p:extLst>
      <p:ext uri="{BB962C8B-B14F-4D97-AF65-F5344CB8AC3E}">
        <p14:creationId xmlns:p14="http://schemas.microsoft.com/office/powerpoint/2010/main" val="140398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Understanding GitHub Actions</a:t>
            </a:r>
            <a:endParaRPr lang="en-US"/>
          </a:p>
        </p:txBody>
      </p:sp>
      <p:sp>
        <p:nvSpPr>
          <p:cNvPr id="3" name="Object 2"/>
          <p:cNvSpPr/>
          <p:nvPr/>
        </p:nvSpPr>
        <p:spPr>
          <a:xfrm>
            <a:off x="987972" y="1923569"/>
            <a:ext cx="1428393" cy="1428393"/>
          </a:xfrm>
          <a:prstGeom prst="ellipse">
            <a:avLst/>
          </a:prstGeom>
          <a:solidFill>
            <a:srgbClr val="4472C4"/>
          </a:solidFill>
        </p:spPr>
        <p:txBody>
          <a:bodyPr/>
          <a:lstStyle/>
          <a:p>
            <a:endParaRPr lang="en-GB"/>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2535" y="2344833"/>
            <a:ext cx="618970" cy="580880"/>
          </a:xfrm>
          <a:prstGeom prst="rect">
            <a:avLst/>
          </a:prstGeom>
        </p:spPr>
      </p:pic>
      <p:sp>
        <p:nvSpPr>
          <p:cNvPr id="5" name="Object 4"/>
          <p:cNvSpPr/>
          <p:nvPr/>
        </p:nvSpPr>
        <p:spPr>
          <a:xfrm>
            <a:off x="403283" y="3448235"/>
            <a:ext cx="259777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GitHub Actions allows automating workflows</a:t>
            </a:r>
            <a:endParaRPr lang="en-US"/>
          </a:p>
        </p:txBody>
      </p:sp>
      <p:sp>
        <p:nvSpPr>
          <p:cNvPr id="6" name="Object 5"/>
          <p:cNvSpPr/>
          <p:nvPr/>
        </p:nvSpPr>
        <p:spPr>
          <a:xfrm>
            <a:off x="403283" y="4020735"/>
            <a:ext cx="259777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GitHub Actions is a platform that allows creating workflows to build, test, package, release and deploy code.</a:t>
            </a:r>
            <a:endParaRPr lang="en-US"/>
          </a:p>
        </p:txBody>
      </p:sp>
      <p:sp>
        <p:nvSpPr>
          <p:cNvPr id="7" name="Object 6"/>
          <p:cNvSpPr/>
          <p:nvPr/>
        </p:nvSpPr>
        <p:spPr>
          <a:xfrm>
            <a:off x="3916177" y="1923569"/>
            <a:ext cx="1428393" cy="1428393"/>
          </a:xfrm>
          <a:prstGeom prst="ellipse">
            <a:avLst/>
          </a:prstGeom>
          <a:solidFill>
            <a:srgbClr val="4472C4"/>
          </a:solidFill>
        </p:spPr>
        <p:txBody>
          <a:bodyPr/>
          <a:lstStyle/>
          <a:p>
            <a:endParaRPr lang="en-GB"/>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702" y="2311355"/>
            <a:ext cx="628493" cy="657061"/>
          </a:xfrm>
          <a:prstGeom prst="rect">
            <a:avLst/>
          </a:prstGeom>
        </p:spPr>
      </p:pic>
      <p:sp>
        <p:nvSpPr>
          <p:cNvPr id="9" name="Object 8"/>
          <p:cNvSpPr/>
          <p:nvPr/>
        </p:nvSpPr>
        <p:spPr>
          <a:xfrm>
            <a:off x="3378625" y="3448235"/>
            <a:ext cx="2503496"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Workflows are defined in YAML files</a:t>
            </a:r>
            <a:endParaRPr lang="en-US"/>
          </a:p>
        </p:txBody>
      </p:sp>
      <p:sp>
        <p:nvSpPr>
          <p:cNvPr id="10" name="Object 9"/>
          <p:cNvSpPr/>
          <p:nvPr/>
        </p:nvSpPr>
        <p:spPr>
          <a:xfrm>
            <a:off x="3378625" y="4020735"/>
            <a:ext cx="2503496"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The workflows are defined in YAML files checked into the code repository to track changes.</a:t>
            </a:r>
            <a:endParaRPr lang="en-US"/>
          </a:p>
        </p:txBody>
      </p:sp>
      <p:sp>
        <p:nvSpPr>
          <p:cNvPr id="11" name="Object 10"/>
          <p:cNvSpPr/>
          <p:nvPr/>
        </p:nvSpPr>
        <p:spPr>
          <a:xfrm>
            <a:off x="6844382" y="1923569"/>
            <a:ext cx="1428393" cy="1428393"/>
          </a:xfrm>
          <a:prstGeom prst="ellipse">
            <a:avLst/>
          </a:prstGeom>
          <a:solidFill>
            <a:srgbClr val="4472C4"/>
          </a:solidFill>
        </p:spPr>
        <p:txBody>
          <a:bodyPr/>
          <a:lstStyle/>
          <a:p>
            <a:endParaRPr lang="en-GB"/>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7709" y="2319725"/>
            <a:ext cx="418995" cy="628493"/>
          </a:xfrm>
          <a:prstGeom prst="rect">
            <a:avLst/>
          </a:prstGeom>
        </p:spPr>
      </p:pic>
      <p:sp>
        <p:nvSpPr>
          <p:cNvPr id="13" name="Object 12"/>
          <p:cNvSpPr/>
          <p:nvPr/>
        </p:nvSpPr>
        <p:spPr>
          <a:xfrm>
            <a:off x="6259693" y="3448235"/>
            <a:ext cx="259777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Triggers can start workflows automatically</a:t>
            </a:r>
            <a:endParaRPr lang="en-US"/>
          </a:p>
        </p:txBody>
      </p:sp>
      <p:sp>
        <p:nvSpPr>
          <p:cNvPr id="14" name="Object 13"/>
          <p:cNvSpPr/>
          <p:nvPr/>
        </p:nvSpPr>
        <p:spPr>
          <a:xfrm>
            <a:off x="6259693" y="4020735"/>
            <a:ext cx="259777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Workflows can be triggered by various events like push, pull request, schedule etc to run automatically.</a:t>
            </a:r>
            <a:endParaRPr lang="en-US"/>
          </a:p>
        </p:txBody>
      </p:sp>
      <p:sp>
        <p:nvSpPr>
          <p:cNvPr id="15" name="Object 14"/>
          <p:cNvSpPr/>
          <p:nvPr/>
        </p:nvSpPr>
        <p:spPr>
          <a:xfrm>
            <a:off x="9772587" y="1923569"/>
            <a:ext cx="1428393" cy="1428393"/>
          </a:xfrm>
          <a:prstGeom prst="ellipse">
            <a:avLst/>
          </a:prstGeom>
          <a:solidFill>
            <a:srgbClr val="4472C4"/>
          </a:solidFill>
        </p:spPr>
        <p:txBody>
          <a:bodyPr/>
          <a:lstStyle/>
          <a:p>
            <a:endParaRPr lang="en-GB"/>
          </a:p>
        </p:txBody>
      </p:sp>
      <p:pic>
        <p:nvPicPr>
          <p:cNvPr id="16" name="Object 1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7113" y="2378312"/>
            <a:ext cx="628493" cy="523744"/>
          </a:xfrm>
          <a:prstGeom prst="rect">
            <a:avLst/>
          </a:prstGeom>
        </p:spPr>
      </p:pic>
      <p:sp>
        <p:nvSpPr>
          <p:cNvPr id="17" name="Object 16"/>
          <p:cNvSpPr/>
          <p:nvPr/>
        </p:nvSpPr>
        <p:spPr>
          <a:xfrm>
            <a:off x="9177424" y="3448235"/>
            <a:ext cx="261872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Actions are reusable building blocks</a:t>
            </a:r>
            <a:endParaRPr lang="en-US"/>
          </a:p>
        </p:txBody>
      </p:sp>
      <p:sp>
        <p:nvSpPr>
          <p:cNvPr id="18" name="Object 17"/>
          <p:cNvSpPr/>
          <p:nvPr/>
        </p:nvSpPr>
        <p:spPr>
          <a:xfrm>
            <a:off x="9177424" y="4020735"/>
            <a:ext cx="261872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GitHub provides many prebuilt actions that can be reused to perform common tasks in a workflow.</a:t>
            </a:r>
            <a:endParaRPr lang="en-US"/>
          </a:p>
        </p:txBody>
      </p:sp>
      <p:sp>
        <p:nvSpPr>
          <p:cNvPr id="19" name="Object 18"/>
          <p:cNvSpPr/>
          <p:nvPr/>
        </p:nvSpPr>
        <p:spPr>
          <a:xfrm>
            <a:off x="0" y="5618345"/>
            <a:ext cx="12188952" cy="1237940"/>
          </a:xfrm>
          <a:prstGeom prst="rect">
            <a:avLst/>
          </a:prstGeom>
          <a:solidFill>
            <a:srgbClr val="FFC000"/>
          </a:solidFill>
        </p:spPr>
        <p:txBody>
          <a:bodyPr/>
          <a:lstStyle/>
          <a:p>
            <a:endParaRPr lang="en-GB"/>
          </a:p>
        </p:txBody>
      </p:sp>
      <p:sp>
        <p:nvSpPr>
          <p:cNvPr id="20" name="Object 19"/>
          <p:cNvSpPr/>
          <p:nvPr/>
        </p:nvSpPr>
        <p:spPr>
          <a:xfrm>
            <a:off x="1010912" y="5940971"/>
            <a:ext cx="10167129" cy="575928"/>
          </a:xfrm>
          <a:prstGeom prst="rect">
            <a:avLst/>
          </a:prstGeom>
          <a:noFill/>
        </p:spPr>
        <p:txBody>
          <a:bodyPr wrap="square" lIns="0" tIns="0" rIns="0" bIns="0" rtlCol="0" anchor="t"/>
          <a:lstStyle/>
          <a:p>
            <a:pPr algn="ctr">
              <a:lnSpc>
                <a:spcPts val="2268"/>
              </a:lnSpc>
              <a:buNone/>
            </a:pPr>
            <a:r>
              <a:rPr lang="en-US" sz="2250">
                <a:solidFill>
                  <a:srgbClr val="000000"/>
                </a:solidFill>
                <a:latin typeface="Calibri" pitchFamily="34" charset="0"/>
                <a:ea typeface="Calibri" pitchFamily="34" charset="-122"/>
                <a:cs typeface="Calibri" pitchFamily="34" charset="-120"/>
              </a:rPr>
              <a:t>GitHub Actions is a powerful automation platform that allows creating workflows triggered by events to automate tasks in the software development lifecycle.</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Understanding Azure Pipelines</a:t>
            </a:r>
            <a:endParaRPr lang="en-US"/>
          </a:p>
        </p:txBody>
      </p:sp>
      <p:sp>
        <p:nvSpPr>
          <p:cNvPr id="3" name="Object 2"/>
          <p:cNvSpPr/>
          <p:nvPr/>
        </p:nvSpPr>
        <p:spPr>
          <a:xfrm>
            <a:off x="987972" y="1923569"/>
            <a:ext cx="1428393" cy="1428393"/>
          </a:xfrm>
          <a:prstGeom prst="ellipse">
            <a:avLst/>
          </a:prstGeom>
          <a:solidFill>
            <a:srgbClr val="4472C4"/>
          </a:solidFill>
        </p:spPr>
        <p:txBody>
          <a:bodyPr/>
          <a:lstStyle/>
          <a:p>
            <a:endParaRPr lang="en-GB"/>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2535" y="2344833"/>
            <a:ext cx="618970" cy="580880"/>
          </a:xfrm>
          <a:prstGeom prst="rect">
            <a:avLst/>
          </a:prstGeom>
        </p:spPr>
      </p:pic>
      <p:sp>
        <p:nvSpPr>
          <p:cNvPr id="5" name="Object 4"/>
          <p:cNvSpPr/>
          <p:nvPr/>
        </p:nvSpPr>
        <p:spPr>
          <a:xfrm>
            <a:off x="403283" y="3448235"/>
            <a:ext cx="259777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Azure Pipelines allow automating workflows</a:t>
            </a:r>
            <a:endParaRPr lang="en-US"/>
          </a:p>
        </p:txBody>
      </p:sp>
      <p:sp>
        <p:nvSpPr>
          <p:cNvPr id="6" name="Object 5"/>
          <p:cNvSpPr/>
          <p:nvPr/>
        </p:nvSpPr>
        <p:spPr>
          <a:xfrm>
            <a:off x="403283" y="4020735"/>
            <a:ext cx="259777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Azure Pipeline is a platform that allows creating workflows to build, test, package, release and deploy code.</a:t>
            </a:r>
            <a:endParaRPr lang="en-US"/>
          </a:p>
        </p:txBody>
      </p:sp>
      <p:sp>
        <p:nvSpPr>
          <p:cNvPr id="7" name="Object 6"/>
          <p:cNvSpPr/>
          <p:nvPr/>
        </p:nvSpPr>
        <p:spPr>
          <a:xfrm>
            <a:off x="3916177" y="1923569"/>
            <a:ext cx="1428393" cy="1428393"/>
          </a:xfrm>
          <a:prstGeom prst="ellipse">
            <a:avLst/>
          </a:prstGeom>
          <a:solidFill>
            <a:srgbClr val="4472C4"/>
          </a:solidFill>
        </p:spPr>
        <p:txBody>
          <a:bodyPr/>
          <a:lstStyle/>
          <a:p>
            <a:endParaRPr lang="en-GB"/>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0702" y="2311355"/>
            <a:ext cx="628493" cy="657061"/>
          </a:xfrm>
          <a:prstGeom prst="rect">
            <a:avLst/>
          </a:prstGeom>
        </p:spPr>
      </p:pic>
      <p:sp>
        <p:nvSpPr>
          <p:cNvPr id="9" name="Object 8"/>
          <p:cNvSpPr/>
          <p:nvPr/>
        </p:nvSpPr>
        <p:spPr>
          <a:xfrm>
            <a:off x="3378625" y="3448235"/>
            <a:ext cx="2503496"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Pipelines are defined in YAML files</a:t>
            </a:r>
            <a:endParaRPr lang="en-US"/>
          </a:p>
        </p:txBody>
      </p:sp>
      <p:sp>
        <p:nvSpPr>
          <p:cNvPr id="10" name="Object 9"/>
          <p:cNvSpPr/>
          <p:nvPr/>
        </p:nvSpPr>
        <p:spPr>
          <a:xfrm>
            <a:off x="3378625" y="4020735"/>
            <a:ext cx="2503496"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The pipeline are defined in YAML files checked into the code repository to track changes.</a:t>
            </a:r>
            <a:endParaRPr lang="en-US"/>
          </a:p>
        </p:txBody>
      </p:sp>
      <p:sp>
        <p:nvSpPr>
          <p:cNvPr id="11" name="Object 10"/>
          <p:cNvSpPr/>
          <p:nvPr/>
        </p:nvSpPr>
        <p:spPr>
          <a:xfrm>
            <a:off x="6844382" y="1923569"/>
            <a:ext cx="1428393" cy="1428393"/>
          </a:xfrm>
          <a:prstGeom prst="ellipse">
            <a:avLst/>
          </a:prstGeom>
          <a:solidFill>
            <a:srgbClr val="4472C4"/>
          </a:solidFill>
        </p:spPr>
        <p:txBody>
          <a:bodyPr/>
          <a:lstStyle/>
          <a:p>
            <a:endParaRPr lang="en-GB"/>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7709" y="2319725"/>
            <a:ext cx="418995" cy="628493"/>
          </a:xfrm>
          <a:prstGeom prst="rect">
            <a:avLst/>
          </a:prstGeom>
        </p:spPr>
      </p:pic>
      <p:sp>
        <p:nvSpPr>
          <p:cNvPr id="13" name="Object 12"/>
          <p:cNvSpPr/>
          <p:nvPr/>
        </p:nvSpPr>
        <p:spPr>
          <a:xfrm>
            <a:off x="6259693" y="3448235"/>
            <a:ext cx="259777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Triggers can start pipelines automatically</a:t>
            </a:r>
            <a:endParaRPr lang="en-US"/>
          </a:p>
        </p:txBody>
      </p:sp>
      <p:sp>
        <p:nvSpPr>
          <p:cNvPr id="14" name="Object 13"/>
          <p:cNvSpPr/>
          <p:nvPr/>
        </p:nvSpPr>
        <p:spPr>
          <a:xfrm>
            <a:off x="6259693" y="4020735"/>
            <a:ext cx="259777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Pipelines can be triggered by various events like push, pull request, schedule etc to run automatically.</a:t>
            </a:r>
            <a:endParaRPr lang="en-US"/>
          </a:p>
        </p:txBody>
      </p:sp>
      <p:sp>
        <p:nvSpPr>
          <p:cNvPr id="15" name="Object 14"/>
          <p:cNvSpPr/>
          <p:nvPr/>
        </p:nvSpPr>
        <p:spPr>
          <a:xfrm>
            <a:off x="9772587" y="1923569"/>
            <a:ext cx="1428393" cy="1428393"/>
          </a:xfrm>
          <a:prstGeom prst="ellipse">
            <a:avLst/>
          </a:prstGeom>
          <a:solidFill>
            <a:srgbClr val="4472C4"/>
          </a:solidFill>
        </p:spPr>
        <p:txBody>
          <a:bodyPr/>
          <a:lstStyle/>
          <a:p>
            <a:endParaRPr lang="en-GB"/>
          </a:p>
        </p:txBody>
      </p:sp>
      <p:pic>
        <p:nvPicPr>
          <p:cNvPr id="16" name="Object 1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7113" y="2378312"/>
            <a:ext cx="628493" cy="523744"/>
          </a:xfrm>
          <a:prstGeom prst="rect">
            <a:avLst/>
          </a:prstGeom>
        </p:spPr>
      </p:pic>
      <p:sp>
        <p:nvSpPr>
          <p:cNvPr id="17" name="Object 16"/>
          <p:cNvSpPr/>
          <p:nvPr/>
        </p:nvSpPr>
        <p:spPr>
          <a:xfrm>
            <a:off x="9177424" y="3448235"/>
            <a:ext cx="2618720"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Jobs, Steps, Tasks are reusable building blocks</a:t>
            </a:r>
            <a:endParaRPr lang="en-US"/>
          </a:p>
        </p:txBody>
      </p:sp>
      <p:sp>
        <p:nvSpPr>
          <p:cNvPr id="18" name="Object 17"/>
          <p:cNvSpPr/>
          <p:nvPr/>
        </p:nvSpPr>
        <p:spPr>
          <a:xfrm>
            <a:off x="9177424" y="4020735"/>
            <a:ext cx="2618720" cy="767904"/>
          </a:xfrm>
          <a:prstGeom prst="rect">
            <a:avLst/>
          </a:prstGeom>
          <a:noFill/>
        </p:spPr>
        <p:txBody>
          <a:bodyPr wrap="square" lIns="0" tIns="0" rIns="0" bIns="0" rtlCol="0" anchor="t"/>
          <a:lstStyle/>
          <a:p>
            <a:pPr algn="ctr">
              <a:lnSpc>
                <a:spcPts val="1512"/>
              </a:lnSpc>
              <a:spcBef>
                <a:spcPts val="863"/>
              </a:spcBef>
              <a:buNone/>
            </a:pPr>
            <a:r>
              <a:rPr lang="en-US" sz="1500">
                <a:solidFill>
                  <a:srgbClr val="E7E6E6"/>
                </a:solidFill>
                <a:latin typeface="Calibri" pitchFamily="34" charset="0"/>
                <a:ea typeface="Calibri" pitchFamily="34" charset="-122"/>
                <a:cs typeface="Calibri" pitchFamily="34" charset="-120"/>
              </a:rPr>
              <a:t>There are many prebuilt actions that can be reused to perform common tasks in a pipeline.</a:t>
            </a:r>
            <a:endParaRPr lang="en-US"/>
          </a:p>
        </p:txBody>
      </p:sp>
      <p:sp>
        <p:nvSpPr>
          <p:cNvPr id="19" name="Object 18"/>
          <p:cNvSpPr/>
          <p:nvPr/>
        </p:nvSpPr>
        <p:spPr>
          <a:xfrm>
            <a:off x="0" y="5618345"/>
            <a:ext cx="12188952" cy="1237940"/>
          </a:xfrm>
          <a:prstGeom prst="rect">
            <a:avLst/>
          </a:prstGeom>
          <a:solidFill>
            <a:srgbClr val="FFC000"/>
          </a:solidFill>
        </p:spPr>
        <p:txBody>
          <a:bodyPr/>
          <a:lstStyle/>
          <a:p>
            <a:endParaRPr lang="en-GB"/>
          </a:p>
        </p:txBody>
      </p:sp>
      <p:sp>
        <p:nvSpPr>
          <p:cNvPr id="20" name="Object 19"/>
          <p:cNvSpPr/>
          <p:nvPr/>
        </p:nvSpPr>
        <p:spPr>
          <a:xfrm>
            <a:off x="1010912" y="5940971"/>
            <a:ext cx="10167129" cy="575928"/>
          </a:xfrm>
          <a:prstGeom prst="rect">
            <a:avLst/>
          </a:prstGeom>
          <a:noFill/>
        </p:spPr>
        <p:txBody>
          <a:bodyPr wrap="square" lIns="0" tIns="0" rIns="0" bIns="0" rtlCol="0" anchor="t"/>
          <a:lstStyle/>
          <a:p>
            <a:pPr algn="ctr">
              <a:lnSpc>
                <a:spcPts val="2268"/>
              </a:lnSpc>
              <a:buNone/>
            </a:pPr>
            <a:r>
              <a:rPr lang="en-US" sz="2250">
                <a:solidFill>
                  <a:srgbClr val="000000"/>
                </a:solidFill>
                <a:latin typeface="Calibri" pitchFamily="34" charset="0"/>
                <a:ea typeface="Calibri" pitchFamily="34" charset="-122"/>
                <a:cs typeface="Calibri" pitchFamily="34" charset="-120"/>
              </a:rPr>
              <a:t>Azure Pipelines is a powerful automation platform that allows creating workflows triggered by events to automate tasks in the software development lifecycle.</a:t>
            </a:r>
            <a:endParaRPr lang="en-US"/>
          </a:p>
        </p:txBody>
      </p:sp>
    </p:spTree>
    <p:extLst>
      <p:ext uri="{BB962C8B-B14F-4D97-AF65-F5344CB8AC3E}">
        <p14:creationId xmlns:p14="http://schemas.microsoft.com/office/powerpoint/2010/main" val="936993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495176"/>
          </a:xfrm>
          <a:prstGeom prst="rect">
            <a:avLst/>
          </a:prstGeom>
          <a:noFill/>
        </p:spPr>
        <p:txBody>
          <a:bodyPr wrap="square" lIns="0" tIns="0" rIns="0" bIns="0" rtlCol="0" anchor="t"/>
          <a:lstStyle/>
          <a:p>
            <a:pPr algn="ctr">
              <a:lnSpc>
                <a:spcPts val="3900"/>
              </a:lnSpc>
              <a:buNone/>
            </a:pPr>
            <a:r>
              <a:rPr lang="en-US" sz="3750">
                <a:solidFill>
                  <a:srgbClr val="FFFFFF"/>
                </a:solidFill>
                <a:latin typeface="Carlito" pitchFamily="34" charset="0"/>
                <a:ea typeface="Carlito" pitchFamily="34" charset="-122"/>
                <a:cs typeface="Carlito" pitchFamily="34" charset="-120"/>
              </a:rPr>
              <a:t>So they are the same?</a:t>
            </a:r>
            <a:endParaRPr lang="en-US"/>
          </a:p>
        </p:txBody>
      </p:sp>
      <p:sp>
        <p:nvSpPr>
          <p:cNvPr id="3" name="Object 2"/>
          <p:cNvSpPr/>
          <p:nvPr/>
        </p:nvSpPr>
        <p:spPr>
          <a:xfrm>
            <a:off x="0" y="1552187"/>
            <a:ext cx="12198475" cy="5313621"/>
          </a:xfrm>
          <a:prstGeom prst="rect">
            <a:avLst/>
          </a:prstGeom>
          <a:solidFill>
            <a:srgbClr val="4F81BD"/>
          </a:solidFill>
        </p:spPr>
        <p:txBody>
          <a:bodyPr/>
          <a:lstStyle/>
          <a:p>
            <a:endParaRPr lang="en-GB"/>
          </a:p>
        </p:txBody>
      </p:sp>
      <p:pic>
        <p:nvPicPr>
          <p:cNvPr id="4" name="Object 3" descr="preencoded.png"/>
          <p:cNvPicPr>
            <a:picLocks noChangeAspect="1"/>
          </p:cNvPicPr>
          <p:nvPr/>
        </p:nvPicPr>
        <p:blipFill>
          <a:blip r:embed="rId3"/>
          <a:srcRect t="37745" b="37745"/>
          <a:stretch/>
        </p:blipFill>
        <p:spPr>
          <a:xfrm>
            <a:off x="0" y="1552187"/>
            <a:ext cx="12198475" cy="5313621"/>
          </a:xfrm>
          <a:prstGeom prst="rect">
            <a:avLst/>
          </a:prstGeom>
        </p:spPr>
      </p:pic>
    </p:spTree>
    <p:extLst>
      <p:ext uri="{BB962C8B-B14F-4D97-AF65-F5344CB8AC3E}">
        <p14:creationId xmlns:p14="http://schemas.microsoft.com/office/powerpoint/2010/main" val="387471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000000"/>
                </a:solidFill>
                <a:latin typeface="Calibri" pitchFamily="34" charset="0"/>
                <a:ea typeface="Calibri" pitchFamily="34" charset="-122"/>
                <a:cs typeface="Calibri" pitchFamily="34" charset="-120"/>
              </a:rPr>
              <a:t>GitHub Actions for SQL Server</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2688235"/>
            <a:ext cx="2952012" cy="1190327"/>
          </a:xfrm>
          <a:prstGeom prst="rect">
            <a:avLst/>
          </a:prstGeom>
        </p:spPr>
      </p:pic>
      <p:sp>
        <p:nvSpPr>
          <p:cNvPr id="4" name="Object 3"/>
          <p:cNvSpPr/>
          <p:nvPr/>
        </p:nvSpPr>
        <p:spPr>
          <a:xfrm>
            <a:off x="552312" y="3160652"/>
            <a:ext cx="2513971" cy="230352"/>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Create GitHub repository</a:t>
            </a:r>
            <a:endParaRPr lang="en-US"/>
          </a:p>
        </p:txBody>
      </p:sp>
      <p:sp>
        <p:nvSpPr>
          <p:cNvPr id="5" name="Object 4"/>
          <p:cNvSpPr/>
          <p:nvPr/>
        </p:nvSpPr>
        <p:spPr>
          <a:xfrm>
            <a:off x="761810" y="4030163"/>
            <a:ext cx="2513971" cy="575928"/>
          </a:xfrm>
          <a:prstGeom prst="rect">
            <a:avLst/>
          </a:prstGeom>
          <a:noFill/>
        </p:spPr>
        <p:txBody>
          <a:bodyPr wrap="square" lIns="0" tIns="0" rIns="0" bIns="0" rtlCol="0" anchor="t"/>
          <a:lstStyle/>
          <a:p>
            <a:pPr algn="l">
              <a:lnSpc>
                <a:spcPts val="1512"/>
              </a:lnSpc>
              <a:buNone/>
            </a:pPr>
            <a:r>
              <a:rPr lang="en-US" sz="1500">
                <a:solidFill>
                  <a:srgbClr val="44546A"/>
                </a:solidFill>
                <a:latin typeface="Calibri" pitchFamily="34" charset="0"/>
                <a:ea typeface="Calibri" pitchFamily="34" charset="-122"/>
                <a:cs typeface="Calibri" pitchFamily="34" charset="-120"/>
              </a:rPr>
              <a:t>Create a new GitHub repository to store the GitHub Actions workflow.</a:t>
            </a:r>
            <a:endParaRPr lang="en-US"/>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7687" y="2688235"/>
            <a:ext cx="2952012" cy="1190327"/>
          </a:xfrm>
          <a:prstGeom prst="rect">
            <a:avLst/>
          </a:prstGeom>
        </p:spPr>
      </p:pic>
      <p:sp>
        <p:nvSpPr>
          <p:cNvPr id="7" name="Object 6"/>
          <p:cNvSpPr/>
          <p:nvPr/>
        </p:nvSpPr>
        <p:spPr>
          <a:xfrm>
            <a:off x="3613834" y="3046381"/>
            <a:ext cx="2199725" cy="460704"/>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Add SQL Server connection details</a:t>
            </a:r>
            <a:endParaRPr lang="en-US"/>
          </a:p>
        </p:txBody>
      </p:sp>
      <p:sp>
        <p:nvSpPr>
          <p:cNvPr id="8" name="Object 7"/>
          <p:cNvSpPr/>
          <p:nvPr/>
        </p:nvSpPr>
        <p:spPr>
          <a:xfrm>
            <a:off x="3523369" y="4030163"/>
            <a:ext cx="2513971" cy="1151856"/>
          </a:xfrm>
          <a:prstGeom prst="rect">
            <a:avLst/>
          </a:prstGeom>
          <a:noFill/>
        </p:spPr>
        <p:txBody>
          <a:bodyPr wrap="square" lIns="0" tIns="0" rIns="0" bIns="0" rtlCol="0" anchor="t"/>
          <a:lstStyle/>
          <a:p>
            <a:pPr algn="l">
              <a:lnSpc>
                <a:spcPts val="1512"/>
              </a:lnSpc>
              <a:buNone/>
            </a:pPr>
            <a:r>
              <a:rPr lang="en-US" sz="1500">
                <a:solidFill>
                  <a:srgbClr val="44546A"/>
                </a:solidFill>
                <a:latin typeface="Calibri" pitchFamily="34" charset="0"/>
                <a:ea typeface="Calibri" pitchFamily="34" charset="-122"/>
                <a:cs typeface="Calibri" pitchFamily="34" charset="-120"/>
              </a:rPr>
              <a:t>Store SQL Server connection details like server name, database name, username and password as secrets in the GitHub repository settings.</a:t>
            </a:r>
            <a:endParaRPr lang="en-US"/>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50" y="2688235"/>
            <a:ext cx="2952012" cy="1190327"/>
          </a:xfrm>
          <a:prstGeom prst="rect">
            <a:avLst/>
          </a:prstGeom>
        </p:spPr>
      </p:pic>
      <p:sp>
        <p:nvSpPr>
          <p:cNvPr id="10" name="Object 9"/>
          <p:cNvSpPr/>
          <p:nvPr/>
        </p:nvSpPr>
        <p:spPr>
          <a:xfrm>
            <a:off x="6375393" y="3046381"/>
            <a:ext cx="2199725" cy="460704"/>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Define GitHub Actions workflow</a:t>
            </a:r>
            <a:endParaRPr lang="en-US"/>
          </a:p>
        </p:txBody>
      </p:sp>
      <p:sp>
        <p:nvSpPr>
          <p:cNvPr id="11" name="Object 10"/>
          <p:cNvSpPr/>
          <p:nvPr/>
        </p:nvSpPr>
        <p:spPr>
          <a:xfrm>
            <a:off x="6284928" y="4030163"/>
            <a:ext cx="2513971" cy="959880"/>
          </a:xfrm>
          <a:prstGeom prst="rect">
            <a:avLst/>
          </a:prstGeom>
          <a:noFill/>
        </p:spPr>
        <p:txBody>
          <a:bodyPr wrap="square" lIns="0" tIns="0" rIns="0" bIns="0" rtlCol="0" anchor="t"/>
          <a:lstStyle/>
          <a:p>
            <a:pPr algn="l">
              <a:lnSpc>
                <a:spcPts val="1512"/>
              </a:lnSpc>
              <a:buNone/>
            </a:pPr>
            <a:r>
              <a:rPr lang="en-US" sz="1500">
                <a:solidFill>
                  <a:srgbClr val="44546A"/>
                </a:solidFill>
                <a:latin typeface="Calibri" pitchFamily="34" charset="0"/>
                <a:ea typeface="Calibri" pitchFamily="34" charset="-122"/>
                <a:cs typeface="Calibri" pitchFamily="34" charset="-120"/>
              </a:rPr>
              <a:t>Write a YAML workflow file that executes SQL scripts against the SQL Server database using the connection details.</a:t>
            </a:r>
            <a:endParaRPr lang="en-US"/>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0808" y="2688235"/>
            <a:ext cx="2952012" cy="1190327"/>
          </a:xfrm>
          <a:prstGeom prst="rect">
            <a:avLst/>
          </a:prstGeom>
        </p:spPr>
      </p:pic>
      <p:sp>
        <p:nvSpPr>
          <p:cNvPr id="13" name="Object 12"/>
          <p:cNvSpPr/>
          <p:nvPr/>
        </p:nvSpPr>
        <p:spPr>
          <a:xfrm>
            <a:off x="9136953" y="3046381"/>
            <a:ext cx="2199725" cy="460704"/>
          </a:xfrm>
          <a:prstGeom prst="rect">
            <a:avLst/>
          </a:prstGeom>
          <a:noFill/>
        </p:spPr>
        <p:txBody>
          <a:bodyPr wrap="square" lIns="0" tIns="0" rIns="0" bIns="0" rtlCol="0" anchor="t"/>
          <a:lstStyle/>
          <a:p>
            <a:pPr algn="ctr">
              <a:lnSpc>
                <a:spcPts val="1814"/>
              </a:lnSpc>
              <a:buNone/>
            </a:pPr>
            <a:r>
              <a:rPr lang="en-US" sz="1800">
                <a:solidFill>
                  <a:srgbClr val="FFFFFF"/>
                </a:solidFill>
                <a:latin typeface="Calibri" pitchFamily="34" charset="0"/>
                <a:ea typeface="Calibri" pitchFamily="34" charset="-122"/>
                <a:cs typeface="Calibri" pitchFamily="34" charset="-120"/>
              </a:rPr>
              <a:t>Trigger workflow on push</a:t>
            </a:r>
            <a:endParaRPr lang="en-US"/>
          </a:p>
        </p:txBody>
      </p:sp>
      <p:sp>
        <p:nvSpPr>
          <p:cNvPr id="14" name="Object 13"/>
          <p:cNvSpPr/>
          <p:nvPr/>
        </p:nvSpPr>
        <p:spPr>
          <a:xfrm>
            <a:off x="9046488" y="4030163"/>
            <a:ext cx="2513971" cy="767904"/>
          </a:xfrm>
          <a:prstGeom prst="rect">
            <a:avLst/>
          </a:prstGeom>
          <a:noFill/>
        </p:spPr>
        <p:txBody>
          <a:bodyPr wrap="square" lIns="0" tIns="0" rIns="0" bIns="0" rtlCol="0" anchor="t"/>
          <a:lstStyle/>
          <a:p>
            <a:pPr algn="l">
              <a:lnSpc>
                <a:spcPts val="1512"/>
              </a:lnSpc>
              <a:buNone/>
            </a:pPr>
            <a:r>
              <a:rPr lang="en-US" sz="1500">
                <a:solidFill>
                  <a:srgbClr val="44546A"/>
                </a:solidFill>
                <a:latin typeface="Calibri" pitchFamily="34" charset="0"/>
                <a:ea typeface="Calibri" pitchFamily="34" charset="-122"/>
                <a:cs typeface="Calibri" pitchFamily="34" charset="-120"/>
              </a:rPr>
              <a:t>Configure the workflow to trigger on git push events to run the SQL scripts automatically.</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Azure Functions: An Overview</a:t>
            </a:r>
            <a:endParaRPr lang="en-US"/>
          </a:p>
        </p:txBody>
      </p:sp>
      <p:sp>
        <p:nvSpPr>
          <p:cNvPr id="3" name="Object 2"/>
          <p:cNvSpPr/>
          <p:nvPr/>
        </p:nvSpPr>
        <p:spPr>
          <a:xfrm>
            <a:off x="952262" y="2772606"/>
            <a:ext cx="5446938" cy="2334851"/>
          </a:xfrm>
          <a:prstGeom prst="rect">
            <a:avLst/>
          </a:prstGeom>
          <a:noFill/>
        </p:spPr>
        <p:txBody>
          <a:bodyPr wrap="square" lIns="0" tIns="0" rIns="0" bIns="0" rtlCol="0" anchor="t"/>
          <a:lstStyle/>
          <a:p>
            <a:pPr marL="242900" indent="-242900" algn="l">
              <a:lnSpc>
                <a:spcPts val="2722"/>
              </a:lnSpc>
              <a:buSzPct val="100000"/>
              <a:buChar char="•"/>
            </a:pPr>
            <a:r>
              <a:rPr lang="en-US" sz="2700">
                <a:solidFill>
                  <a:srgbClr val="FFFFFF"/>
                </a:solidFill>
                <a:latin typeface="Calibri" pitchFamily="34" charset="0"/>
                <a:ea typeface="Calibri" pitchFamily="34" charset="-122"/>
                <a:cs typeface="Calibri" pitchFamily="34" charset="-120"/>
              </a:rPr>
              <a:t>What are Azure Functions?</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Serverless compute service that enables you to run code on-demand without having to explicitly provision or manage infrastructure</a:t>
            </a:r>
          </a:p>
          <a:p>
            <a:pPr marL="242900" indent="-242900" algn="l">
              <a:lnSpc>
                <a:spcPts val="2722"/>
              </a:lnSpc>
              <a:spcBef>
                <a:spcPts val="2841"/>
              </a:spcBef>
              <a:buSzPct val="100000"/>
              <a:buChar char="•"/>
            </a:pPr>
            <a:r>
              <a:rPr lang="en-US" sz="2700">
                <a:solidFill>
                  <a:srgbClr val="FFFFFF"/>
                </a:solidFill>
                <a:latin typeface="Calibri" pitchFamily="34" charset="0"/>
                <a:ea typeface="Calibri" pitchFamily="34" charset="-122"/>
                <a:cs typeface="Calibri" pitchFamily="34" charset="-120"/>
              </a:rPr>
              <a:t>Benefits of Azure Functions</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Scalable, event-driven, cost-effective, fully managed platform</a:t>
            </a:r>
            <a:endParaRPr lang="en-US"/>
          </a:p>
        </p:txBody>
      </p:sp>
      <p:sp>
        <p:nvSpPr>
          <p:cNvPr id="4" name="Object 3"/>
          <p:cNvSpPr/>
          <p:nvPr/>
        </p:nvSpPr>
        <p:spPr>
          <a:xfrm>
            <a:off x="6284928" y="2772606"/>
            <a:ext cx="5446938" cy="873034"/>
          </a:xfrm>
          <a:prstGeom prst="rect">
            <a:avLst/>
          </a:prstGeom>
          <a:noFill/>
        </p:spPr>
        <p:txBody>
          <a:bodyPr wrap="square" lIns="0" tIns="0" rIns="0" bIns="0" rtlCol="0" anchor="t"/>
          <a:lstStyle/>
          <a:p>
            <a:pPr marL="242900" indent="-242900" algn="l">
              <a:lnSpc>
                <a:spcPts val="2722"/>
              </a:lnSpc>
              <a:buSzPct val="100000"/>
              <a:buChar char="•"/>
            </a:pPr>
            <a:r>
              <a:rPr lang="en-US" sz="2700">
                <a:solidFill>
                  <a:srgbClr val="FFFFFF"/>
                </a:solidFill>
                <a:latin typeface="Calibri" pitchFamily="34" charset="0"/>
                <a:ea typeface="Calibri" pitchFamily="34" charset="-122"/>
                <a:cs typeface="Calibri" pitchFamily="34" charset="-120"/>
              </a:rPr>
              <a:t>Use cases with SQL Server</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Process data from SQL Server, automate tasks, integrate with other services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yellow lightning bolts and a plus sign&#10;&#10;Description automatically generated">
            <a:extLst>
              <a:ext uri="{FF2B5EF4-FFF2-40B4-BE49-F238E27FC236}">
                <a16:creationId xmlns:a16="http://schemas.microsoft.com/office/drawing/2014/main" id="{F902E810-FCAB-206D-D26E-3B9855657BA4}"/>
              </a:ext>
            </a:extLst>
          </p:cNvPr>
          <p:cNvPicPr>
            <a:picLocks noChangeAspect="1"/>
          </p:cNvPicPr>
          <p:nvPr/>
        </p:nvPicPr>
        <p:blipFill>
          <a:blip r:embed="rId3"/>
          <a:stretch>
            <a:fillRect/>
          </a:stretch>
        </p:blipFill>
        <p:spPr>
          <a:xfrm>
            <a:off x="643467" y="1970447"/>
            <a:ext cx="10905066" cy="291710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E7E6E6"/>
        </a:solidFill>
        <a:effectLst/>
      </p:bgPr>
    </p:bg>
    <p:spTree>
      <p:nvGrpSpPr>
        <p:cNvPr id="1" name=""/>
        <p:cNvGrpSpPr/>
        <p:nvPr/>
      </p:nvGrpSpPr>
      <p:grpSpPr>
        <a:xfrm>
          <a:off x="0" y="0"/>
          <a:ext cx="0" cy="0"/>
          <a:chOff x="0" y="0"/>
          <a:chExt cx="0" cy="0"/>
        </a:xfrm>
      </p:grpSpPr>
      <p:sp>
        <p:nvSpPr>
          <p:cNvPr id="2" name="Object 1"/>
          <p:cNvSpPr/>
          <p:nvPr/>
        </p:nvSpPr>
        <p:spPr>
          <a:xfrm>
            <a:off x="476131" y="2216866"/>
            <a:ext cx="2243510" cy="2399700"/>
          </a:xfrm>
          <a:prstGeom prst="rect">
            <a:avLst/>
          </a:prstGeom>
          <a:noFill/>
        </p:spPr>
        <p:txBody>
          <a:bodyPr wrap="square" lIns="0" tIns="0" rIns="0" bIns="0" rtlCol="0" anchor="t"/>
          <a:lstStyle/>
          <a:p>
            <a:pPr algn="l">
              <a:lnSpc>
                <a:spcPts val="3780"/>
              </a:lnSpc>
              <a:buNone/>
            </a:pPr>
            <a:r>
              <a:rPr lang="en-US" sz="3750">
                <a:solidFill>
                  <a:srgbClr val="000000"/>
                </a:solidFill>
                <a:latin typeface="Calibri" pitchFamily="34" charset="0"/>
                <a:ea typeface="Calibri" pitchFamily="34" charset="-122"/>
                <a:cs typeface="Calibri" pitchFamily="34" charset="-120"/>
              </a:rPr>
              <a:t>Combining GitHub Actions and Azure Functions</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5171" y="1761685"/>
            <a:ext cx="2828218" cy="1047488"/>
          </a:xfrm>
          <a:prstGeom prst="rect">
            <a:avLst/>
          </a:prstGeom>
        </p:spPr>
      </p:pic>
      <p:sp>
        <p:nvSpPr>
          <p:cNvPr id="4" name="Object 3"/>
          <p:cNvSpPr/>
          <p:nvPr/>
        </p:nvSpPr>
        <p:spPr>
          <a:xfrm>
            <a:off x="4475631" y="2065837"/>
            <a:ext cx="2266240" cy="429851"/>
          </a:xfrm>
          <a:prstGeom prst="rect">
            <a:avLst/>
          </a:prstGeom>
          <a:noFill/>
        </p:spPr>
        <p:txBody>
          <a:bodyPr wrap="square" lIns="0" tIns="0" rIns="0" bIns="0" rtlCol="0" anchor="ctr"/>
          <a:lstStyle/>
          <a:p>
            <a:pPr algn="l">
              <a:lnSpc>
                <a:spcPts val="1693"/>
              </a:lnSpc>
              <a:buNone/>
            </a:pPr>
            <a:r>
              <a:rPr lang="en-US" sz="1680">
                <a:solidFill>
                  <a:srgbClr val="FFFFFF"/>
                </a:solidFill>
                <a:latin typeface="Calibri" pitchFamily="34" charset="0"/>
                <a:ea typeface="Calibri" pitchFamily="34" charset="-122"/>
                <a:cs typeface="Calibri" pitchFamily="34" charset="-120"/>
              </a:rPr>
              <a:t>Use GitHub Actions to trigger Azure Functions</a:t>
            </a:r>
            <a:endParaRPr lang="en-US"/>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5171" y="2904398"/>
            <a:ext cx="5132692" cy="1047488"/>
          </a:xfrm>
          <a:prstGeom prst="rect">
            <a:avLst/>
          </a:prstGeom>
        </p:spPr>
      </p:pic>
      <p:sp>
        <p:nvSpPr>
          <p:cNvPr id="6" name="Object 5"/>
          <p:cNvSpPr/>
          <p:nvPr/>
        </p:nvSpPr>
        <p:spPr>
          <a:xfrm>
            <a:off x="4475631" y="3208551"/>
            <a:ext cx="4537404" cy="429851"/>
          </a:xfrm>
          <a:prstGeom prst="rect">
            <a:avLst/>
          </a:prstGeom>
          <a:noFill/>
        </p:spPr>
        <p:txBody>
          <a:bodyPr wrap="square" lIns="0" tIns="0" rIns="0" bIns="0" rtlCol="0" anchor="ctr"/>
          <a:lstStyle/>
          <a:p>
            <a:pPr algn="l">
              <a:lnSpc>
                <a:spcPts val="1693"/>
              </a:lnSpc>
              <a:buNone/>
            </a:pPr>
            <a:r>
              <a:rPr lang="en-US" sz="1680">
                <a:solidFill>
                  <a:srgbClr val="FFFFFF"/>
                </a:solidFill>
                <a:latin typeface="Calibri" pitchFamily="34" charset="0"/>
                <a:ea typeface="Calibri" pitchFamily="34" charset="-122"/>
                <a:cs typeface="Calibri" pitchFamily="34" charset="-120"/>
              </a:rPr>
              <a:t>Pass data between GitHub Actions and Azure Functions</a:t>
            </a:r>
            <a:endParaRPr lang="en-US"/>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85171" y="4047113"/>
            <a:ext cx="7437165" cy="1047488"/>
          </a:xfrm>
          <a:prstGeom prst="rect">
            <a:avLst/>
          </a:prstGeom>
        </p:spPr>
      </p:pic>
      <p:sp>
        <p:nvSpPr>
          <p:cNvPr id="8" name="Object 7"/>
          <p:cNvSpPr/>
          <p:nvPr/>
        </p:nvSpPr>
        <p:spPr>
          <a:xfrm>
            <a:off x="4475631" y="4456014"/>
            <a:ext cx="6808672" cy="214926"/>
          </a:xfrm>
          <a:prstGeom prst="rect">
            <a:avLst/>
          </a:prstGeom>
          <a:noFill/>
        </p:spPr>
        <p:txBody>
          <a:bodyPr wrap="square" lIns="0" tIns="0" rIns="0" bIns="0" rtlCol="0" anchor="ctr"/>
          <a:lstStyle/>
          <a:p>
            <a:pPr algn="l">
              <a:lnSpc>
                <a:spcPts val="1693"/>
              </a:lnSpc>
              <a:buNone/>
            </a:pPr>
            <a:r>
              <a:rPr lang="en-US" sz="1680">
                <a:solidFill>
                  <a:srgbClr val="FFFFFF"/>
                </a:solidFill>
                <a:latin typeface="Calibri" pitchFamily="34" charset="0"/>
                <a:ea typeface="Calibri" pitchFamily="34" charset="-122"/>
                <a:cs typeface="Calibri" pitchFamily="34" charset="-120"/>
              </a:rPr>
              <a:t>Orchestrate complex workflows using both tools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223782" y="2167062"/>
            <a:ext cx="11741389" cy="2024604"/>
          </a:xfrm>
          <a:prstGeom prst="rect">
            <a:avLst/>
          </a:prstGeom>
          <a:noFill/>
        </p:spPr>
        <p:txBody>
          <a:bodyPr wrap="square" lIns="0" tIns="0" rIns="0" bIns="0" rtlCol="0" anchor="t"/>
          <a:lstStyle/>
          <a:p>
            <a:pPr algn="ctr">
              <a:lnSpc>
                <a:spcPts val="5316"/>
              </a:lnSpc>
              <a:buNone/>
            </a:pPr>
            <a:r>
              <a:rPr lang="en-US" sz="5625">
                <a:solidFill>
                  <a:srgbClr val="000000"/>
                </a:solidFill>
                <a:latin typeface="Calibri" pitchFamily="34" charset="0"/>
                <a:ea typeface="Calibri" pitchFamily="34" charset="-122"/>
                <a:cs typeface="Calibri" pitchFamily="34" charset="-120"/>
              </a:rPr>
              <a:t>“Curiosity may have killed the cat, but it keeps asking questions and finding answers. Ask questions, stay curious.”</a:t>
            </a:r>
            <a:endParaRPr lang="en-US"/>
          </a:p>
        </p:txBody>
      </p:sp>
      <p:sp>
        <p:nvSpPr>
          <p:cNvPr id="3" name="Object 2"/>
          <p:cNvSpPr/>
          <p:nvPr/>
        </p:nvSpPr>
        <p:spPr>
          <a:xfrm>
            <a:off x="223782" y="4317270"/>
            <a:ext cx="11741389" cy="287964"/>
          </a:xfrm>
          <a:prstGeom prst="rect">
            <a:avLst/>
          </a:prstGeom>
          <a:noFill/>
        </p:spPr>
        <p:txBody>
          <a:bodyPr wrap="square" lIns="0" tIns="0" rIns="0" bIns="0" rtlCol="0" anchor="t"/>
          <a:lstStyle/>
          <a:p>
            <a:pPr algn="ctr">
              <a:lnSpc>
                <a:spcPts val="2268"/>
              </a:lnSpc>
              <a:spcBef>
                <a:spcPts val="970"/>
              </a:spcBef>
              <a:buNone/>
            </a:pPr>
            <a:r>
              <a:rPr lang="en-US" sz="2250">
                <a:solidFill>
                  <a:srgbClr val="44546A"/>
                </a:solidFill>
                <a:latin typeface="Calibri" pitchFamily="34" charset="0"/>
                <a:ea typeface="Calibri" pitchFamily="34" charset="-122"/>
                <a:cs typeface="Calibri" pitchFamily="34" charset="-120"/>
              </a:rPr>
              <a:t>TYSON YUNKAPORTA</a:t>
            </a: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2 Proprietary and Confidential. All Rights Reserved.&quot;,&quot;palette_name&quot;:&quot;custom&quot;,&quot;defaultSlideColor&quot;:&quot;theme&quot;,&quot;defaultBackgroundColor&quot;:&quot;background_light&quot;,&quot;styleFonts&quot;:1,&quot;styleFontWeight&quot;:&quot;heavy&quot;,&quot;styleElementStyle&quot;:&quot;filled&quot;,&quot;styleEffect&quot;:&quot;none&quot;,&quot;styleDesign&quot;:1,&quot;styleDecoration&quot;:&quot;none_center&quot;,&quot;styleHeaderAlignment&quot;:&quot;left&quot;,&quot;styleShape&quot;:&quot;circl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isRTL&quot;:false,&quot;colors&quot;:{&quot;accent1&quot;:&quot;#c0504d&quot;,&quot;accent2&quot;:&quot;#9bbb59&quot;,&quot;accent3&quot;:&quot;#8064a2&quot;,&quot;accent4&quot;:&quot;#4bacc6&quot;,&quot;background_accent&quot;:&quot;#535353&quot;,&quot;background_dark&quot;:&quot;#000000&quot;,&quot;background_light&quot;:&quot;#ffffff&quot;,&quot;chart1&quot;:&quot;#4f81bd&quot;,&quot;chart2&quot;:&quot;#c0504d&quot;,&quot;chart3&quot;:&quot;#9bbb59&quot;,&quot;chart4&quot;:&quot;#8064a2&quot;,&quot;primary_dark&quot;:&quot;#000000&quot;,&quot;primary_light&quot;:&quot;#ffffff&quot;,&quot;secondary_dark&quot;:&quot;#a7a7a7&quot;,&quot;secondary_light&quot;:&quot;#535353&quot;,&quot;theme&quot;:&quot;#4f81bd&quot;,&quot;chart5&quot;:&quot;#4bacc6&quot;,&quot;accent5&quot;:&quot;#f79646&quot;,&quot;chart6&quot;:&quot;#f79646&quot;,&quot;positive&quot;:&quot;#54C351&quot;,&quot;negative&quot;:&quot;#E04C2B&quot;},&quot;fontHeaderFontId&quot;:&quot;carlito&quot;,&quot;fontHeaderWeight&quot;:400,&quot;fontHeaderLetterSpacing&quot;:0,&quot;fontHeaderLineHeight&quot;:1.6,&quot;fontHeaderScaling&quot;:100,&quot;fontHeaderTextTransform&quot;:&quot;auto&quot;,&quot;fontTitleFontId&quot;:&quot;carlito&quot;,&quot;fontTitleWeight&quot;:400,&quot;fontTitleLetterSpacing&quot;:0,&quot;fontTitleLineHeight&quot;:1.6,&quot;fontTitleScaling&quot;:100,&quot;fontTitleTextTransform&quot;:&quot;auto&quot;,&quot;fontBodyFontId&quot;:&quot;carlito&quot;,&quot;fontBodyWeight&quot;:300,&quot;fontBodyLetterSpacing&quot;:0,&quot;fontBodyLineHeight&quot;:1.6,&quot;fontBodyScaling&quot;:100,&quot;fontBodyTextTransform&quot;:&quot;auto&quot;,&quot;lastThemeEditor&quot;:&quot;simple&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F24553-FFB7-4AE6-9DA8-5016F21C21EA}">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SQL Server Workflows with GitHub Actions and Azure Functions</dc:title>
  <dc:subject>Automating SQL Server Workflows with GitHub Actions and Azure Functions</dc:subject>
  <dc:creator>rob@sewells-consulting.co.uk</dc:creator>
  <cp:revision>1</cp:revision>
  <dcterms:created xsi:type="dcterms:W3CDTF">2023-08-15T15:36:15Z</dcterms:created>
  <dcterms:modified xsi:type="dcterms:W3CDTF">2023-08-25T13:53:11Z</dcterms:modified>
</cp:coreProperties>
</file>